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2" r:id="rId16"/>
    <p:sldId id="295" r:id="rId17"/>
    <p:sldId id="296" r:id="rId18"/>
    <p:sldId id="298" r:id="rId19"/>
    <p:sldId id="297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Hello everyone, we’re team Groza.</a:t>
            </a:r>
          </a:p>
          <a:p>
            <a:r>
              <a:t>I’m a presenter 팽진욱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Next, This is what I have done. I developed pre-processing method and applied it to fingerprint picture.</a:t>
            </a:r>
          </a:p>
          <a:p>
            <a:endParaRPr/>
          </a:p>
          <a:p>
            <a:r>
              <a:t>I used OpenCV – Python, and these are the version of them.</a:t>
            </a:r>
          </a:p>
          <a:p>
            <a:endParaRPr/>
          </a:p>
          <a:p>
            <a:r>
              <a:t>The principle of Fingerprint recognition and Dog Nose Recognition is very Similar.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Next, This is what I have done. I developed pre-processing method and applied it to fingerprint picture.</a:t>
            </a:r>
          </a:p>
          <a:p>
            <a:endParaRPr/>
          </a:p>
          <a:p>
            <a:r>
              <a:t>I used OpenCV – Python, and these are the version of them.</a:t>
            </a:r>
          </a:p>
          <a:p>
            <a:endParaRPr/>
          </a:p>
          <a:p>
            <a:r>
              <a:t>The principle of Fingerprint recognition and Dog Nose Recognition is very Similar.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928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430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569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838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071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our schedule. </a:t>
            </a:r>
          </a:p>
          <a:p>
            <a:r>
              <a:t>This week, we’re supposed to go workshop to collect the data of dog nose.</a:t>
            </a:r>
          </a:p>
          <a:p>
            <a:r>
              <a:t>Because we don’t have any data.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As I said, we’re supposed to go workshop to collect some data.</a:t>
            </a:r>
          </a:p>
          <a:p>
            <a:pPr>
              <a:defRPr sz="5000"/>
            </a:pPr>
            <a:r>
              <a:t>But, It is so simple, We don’t want you to blame me.</a:t>
            </a:r>
          </a:p>
          <a:p>
            <a:pPr>
              <a:defRPr sz="5000"/>
            </a:pPr>
            <a:r>
              <a:t>*So we did some extra works.</a:t>
            </a:r>
          </a:p>
          <a:p>
            <a:pPr>
              <a:defRPr sz="5000"/>
            </a:pPr>
            <a:r>
              <a:t>--ppt read--</a:t>
            </a:r>
          </a:p>
          <a:p>
            <a:pPr>
              <a:defRPr sz="5000"/>
            </a:pPr>
            <a:r>
              <a:t>We will gonna show you the modified schedule next week.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Left one is the simple python code for testing</a:t>
            </a:r>
          </a:p>
          <a:p>
            <a:endParaRPr/>
          </a:p>
          <a:p>
            <a:r>
              <a:t>Right one is the return value that came from the python code. We get the string through the server using nodejs.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Next, This is what I have done. I developed pre-processing method and applied it to fingerprint picture.</a:t>
            </a:r>
          </a:p>
          <a:p>
            <a:endParaRPr/>
          </a:p>
          <a:p>
            <a:r>
              <a:t>I used OpenCV – Python, and these are the version of them.</a:t>
            </a:r>
          </a:p>
          <a:p>
            <a:endParaRPr/>
          </a:p>
          <a:p>
            <a:r>
              <a:t>The principle of Fingerprint recognition and Dog Nose Recognition is very Similar.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Next, This is what I have done. I developed pre-processing method and applied it to fingerprint picture.</a:t>
            </a:r>
          </a:p>
          <a:p>
            <a:endParaRPr/>
          </a:p>
          <a:p>
            <a:r>
              <a:t>I used OpenCV – Python, and these are the version of them.</a:t>
            </a:r>
          </a:p>
          <a:p>
            <a:endParaRPr/>
          </a:p>
          <a:p>
            <a:r>
              <a:t>The principle of Fingerprint recognition and Dog Nose Recognition is very Similar.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9" y="5170354"/>
            <a:ext cx="7407292" cy="137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t>Team Groza</a:t>
            </a:r>
            <a:endParaRPr>
              <a:solidFill>
                <a:srgbClr val="FFFFFF"/>
              </a:solidFill>
            </a:endParaRPr>
          </a:p>
          <a:p>
            <a:pPr algn="r"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rPr sz="2300" b="1"/>
              <a:t>(Presenter)</a:t>
            </a:r>
            <a:r>
              <a:rPr sz="2000" b="1"/>
              <a:t> Kim Tae Hong (20132335)</a:t>
            </a:r>
            <a:r>
              <a:t>  </a:t>
            </a:r>
            <a:endParaRPr b="1">
              <a:solidFill>
                <a:srgbClr val="FFFFFF"/>
              </a:solidFill>
            </a:endParaRPr>
          </a:p>
          <a:p>
            <a:pPr algn="r"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Kim Chan Il (20150577)</a:t>
            </a:r>
            <a:endParaRPr>
              <a:solidFill>
                <a:srgbClr val="FFFFFF"/>
              </a:solidFill>
            </a:endParaRPr>
          </a:p>
          <a:p>
            <a:pPr algn="r"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t>Paeng Jin Wook (20154645)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1838224" y="2779709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5048" y="2556075"/>
            <a:ext cx="1284942" cy="1275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341894" cy="811739"/>
          </a:xfrm>
          <a:prstGeom prst="rect">
            <a:avLst/>
          </a:prstGeom>
        </p:spPr>
        <p:txBody>
          <a:bodyPr/>
          <a:lstStyle/>
          <a:p>
            <a:pPr defTabSz="859536">
              <a:defRPr sz="3290" b="1"/>
            </a:pPr>
            <a:r>
              <a:t>Schedule &amp; Progress </a:t>
            </a:r>
            <a:r>
              <a:rPr sz="3759"/>
              <a:t>–</a:t>
            </a:r>
            <a:r>
              <a:rPr sz="4700"/>
              <a:t> </a:t>
            </a:r>
            <a:r>
              <a:rPr sz="2820"/>
              <a:t>Paeng Jin Wook</a:t>
            </a:r>
          </a:p>
        </p:txBody>
      </p:sp>
      <p:pic>
        <p:nvPicPr>
          <p:cNvPr id="189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직사각형 6"/>
          <p:cNvSpPr txBox="1"/>
          <p:nvPr/>
        </p:nvSpPr>
        <p:spPr>
          <a:xfrm>
            <a:off x="834189" y="811953"/>
            <a:ext cx="1121437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t>“Develop the Method to get matching Score”</a:t>
            </a:r>
          </a:p>
        </p:txBody>
      </p:sp>
      <p:grpSp>
        <p:nvGrpSpPr>
          <p:cNvPr id="193" name="그룹 40"/>
          <p:cNvGrpSpPr/>
          <p:nvPr/>
        </p:nvGrpSpPr>
        <p:grpSpPr>
          <a:xfrm>
            <a:off x="10907059" y="5625548"/>
            <a:ext cx="1284942" cy="1275305"/>
            <a:chOff x="0" y="0"/>
            <a:chExt cx="1284941" cy="1275304"/>
          </a:xfrm>
        </p:grpSpPr>
        <p:pic>
          <p:nvPicPr>
            <p:cNvPr id="191" name="그림 41" descr="그림 4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텍스트상자 42"/>
            <p:cNvSpPr txBox="1"/>
            <p:nvPr/>
          </p:nvSpPr>
          <p:spPr>
            <a:xfrm>
              <a:off x="398212" y="513772"/>
              <a:ext cx="488516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10</a:t>
              </a:r>
            </a:p>
          </p:txBody>
        </p:sp>
      </p:grp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5250" y="2089150"/>
            <a:ext cx="5440141" cy="1328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22700" y="3708400"/>
            <a:ext cx="7007166" cy="1275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341894" cy="811739"/>
          </a:xfrm>
          <a:prstGeom prst="rect">
            <a:avLst/>
          </a:prstGeom>
        </p:spPr>
        <p:txBody>
          <a:bodyPr/>
          <a:lstStyle/>
          <a:p>
            <a:pPr defTabSz="859536">
              <a:defRPr sz="3290" b="1"/>
            </a:pPr>
            <a:r>
              <a:t>Schedule &amp; Progress </a:t>
            </a:r>
            <a:r>
              <a:rPr sz="3759"/>
              <a:t>–</a:t>
            </a:r>
            <a:r>
              <a:rPr sz="4700"/>
              <a:t> </a:t>
            </a:r>
            <a:r>
              <a:rPr sz="2820"/>
              <a:t>Paeng Jin Wook</a:t>
            </a:r>
          </a:p>
        </p:txBody>
      </p:sp>
      <p:pic>
        <p:nvPicPr>
          <p:cNvPr id="200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직사각형 6"/>
          <p:cNvSpPr txBox="1"/>
          <p:nvPr/>
        </p:nvSpPr>
        <p:spPr>
          <a:xfrm>
            <a:off x="834189" y="811953"/>
            <a:ext cx="1121437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4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“The Source Code of SIFT Function”</a:t>
            </a:r>
          </a:p>
        </p:txBody>
      </p:sp>
      <p:grpSp>
        <p:nvGrpSpPr>
          <p:cNvPr id="204" name="그룹 40"/>
          <p:cNvGrpSpPr/>
          <p:nvPr/>
        </p:nvGrpSpPr>
        <p:grpSpPr>
          <a:xfrm>
            <a:off x="10907059" y="5625548"/>
            <a:ext cx="1284942" cy="1275305"/>
            <a:chOff x="0" y="0"/>
            <a:chExt cx="1284941" cy="1275304"/>
          </a:xfrm>
        </p:grpSpPr>
        <p:pic>
          <p:nvPicPr>
            <p:cNvPr id="202" name="그림 41" descr="그림 4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텍스트상자 42"/>
            <p:cNvSpPr txBox="1"/>
            <p:nvPr/>
          </p:nvSpPr>
          <p:spPr>
            <a:xfrm>
              <a:off x="398212" y="513772"/>
              <a:ext cx="488516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11</a:t>
              </a:r>
            </a:p>
          </p:txBody>
        </p:sp>
      </p:grpSp>
      <p:pic>
        <p:nvPicPr>
          <p:cNvPr id="205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05426" y="1604723"/>
            <a:ext cx="5289785" cy="4732965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텍스트"/>
          <p:cNvSpPr txBox="1"/>
          <p:nvPr/>
        </p:nvSpPr>
        <p:spPr>
          <a:xfrm>
            <a:off x="5556823" y="3243581"/>
            <a:ext cx="697354" cy="3581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341894" cy="811739"/>
          </a:xfrm>
          <a:prstGeom prst="rect">
            <a:avLst/>
          </a:prstGeom>
        </p:spPr>
        <p:txBody>
          <a:bodyPr/>
          <a:lstStyle/>
          <a:p>
            <a:pPr defTabSz="859536">
              <a:defRPr sz="3290" b="1"/>
            </a:pPr>
            <a:r>
              <a:t>Schedule &amp; Progress </a:t>
            </a:r>
            <a:r>
              <a:rPr sz="3759"/>
              <a:t>–</a:t>
            </a:r>
            <a:r>
              <a:rPr sz="4700"/>
              <a:t> </a:t>
            </a:r>
            <a:r>
              <a:rPr sz="2820"/>
              <a:t>Paeng Jin Wook</a:t>
            </a:r>
          </a:p>
        </p:txBody>
      </p:sp>
      <p:pic>
        <p:nvPicPr>
          <p:cNvPr id="211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직사각형 6"/>
          <p:cNvSpPr txBox="1"/>
          <p:nvPr/>
        </p:nvSpPr>
        <p:spPr>
          <a:xfrm>
            <a:off x="834189" y="811953"/>
            <a:ext cx="1121437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t>“The Matching Score of Same dog”</a:t>
            </a:r>
          </a:p>
        </p:txBody>
      </p:sp>
      <p:grpSp>
        <p:nvGrpSpPr>
          <p:cNvPr id="215" name="그룹 40"/>
          <p:cNvGrpSpPr/>
          <p:nvPr/>
        </p:nvGrpSpPr>
        <p:grpSpPr>
          <a:xfrm>
            <a:off x="10907059" y="5625548"/>
            <a:ext cx="1284942" cy="1275305"/>
            <a:chOff x="0" y="0"/>
            <a:chExt cx="1284941" cy="1275304"/>
          </a:xfrm>
        </p:grpSpPr>
        <p:pic>
          <p:nvPicPr>
            <p:cNvPr id="213" name="그림 41" descr="그림 4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" name="텍스트상자 42"/>
            <p:cNvSpPr txBox="1"/>
            <p:nvPr/>
          </p:nvSpPr>
          <p:spPr>
            <a:xfrm>
              <a:off x="398212" y="513772"/>
              <a:ext cx="488516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12</a:t>
              </a:r>
            </a:p>
          </p:txBody>
        </p:sp>
      </p:grpSp>
      <p:pic>
        <p:nvPicPr>
          <p:cNvPr id="216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70286" y="1384714"/>
            <a:ext cx="5451428" cy="408857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Matching Score : 105"/>
          <p:cNvSpPr txBox="1"/>
          <p:nvPr/>
        </p:nvSpPr>
        <p:spPr>
          <a:xfrm>
            <a:off x="4439223" y="5986781"/>
            <a:ext cx="3104419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r>
              <a:t>Matching Score : 105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341894" cy="811739"/>
          </a:xfrm>
          <a:prstGeom prst="rect">
            <a:avLst/>
          </a:prstGeom>
        </p:spPr>
        <p:txBody>
          <a:bodyPr/>
          <a:lstStyle/>
          <a:p>
            <a:pPr defTabSz="859536">
              <a:defRPr sz="3290" b="1"/>
            </a:pPr>
            <a:r>
              <a:t>Schedule &amp; Progress </a:t>
            </a:r>
            <a:r>
              <a:rPr sz="3759"/>
              <a:t>–</a:t>
            </a:r>
            <a:r>
              <a:rPr sz="4700"/>
              <a:t> </a:t>
            </a:r>
            <a:r>
              <a:rPr sz="2820"/>
              <a:t>Paeng Jin Wook</a:t>
            </a:r>
          </a:p>
        </p:txBody>
      </p:sp>
      <p:pic>
        <p:nvPicPr>
          <p:cNvPr id="222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직사각형 6"/>
          <p:cNvSpPr txBox="1"/>
          <p:nvPr/>
        </p:nvSpPr>
        <p:spPr>
          <a:xfrm>
            <a:off x="834189" y="811953"/>
            <a:ext cx="1121437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t>“The Matching Score of Different dog”</a:t>
            </a:r>
          </a:p>
        </p:txBody>
      </p:sp>
      <p:grpSp>
        <p:nvGrpSpPr>
          <p:cNvPr id="226" name="그룹 40"/>
          <p:cNvGrpSpPr/>
          <p:nvPr/>
        </p:nvGrpSpPr>
        <p:grpSpPr>
          <a:xfrm>
            <a:off x="10907059" y="5625548"/>
            <a:ext cx="1284942" cy="1275305"/>
            <a:chOff x="0" y="0"/>
            <a:chExt cx="1284941" cy="1275304"/>
          </a:xfrm>
        </p:grpSpPr>
        <p:pic>
          <p:nvPicPr>
            <p:cNvPr id="224" name="그림 41" descr="그림 4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텍스트상자 42"/>
            <p:cNvSpPr txBox="1"/>
            <p:nvPr/>
          </p:nvSpPr>
          <p:spPr>
            <a:xfrm>
              <a:off x="398212" y="513772"/>
              <a:ext cx="488516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13</a:t>
              </a:r>
            </a:p>
          </p:txBody>
        </p:sp>
      </p:grpSp>
      <p:sp>
        <p:nvSpPr>
          <p:cNvPr id="227" name="Matching Score : 5"/>
          <p:cNvSpPr txBox="1"/>
          <p:nvPr/>
        </p:nvSpPr>
        <p:spPr>
          <a:xfrm>
            <a:off x="4720369" y="5855114"/>
            <a:ext cx="275126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500"/>
            </a:lvl1pPr>
          </a:lstStyle>
          <a:p>
            <a:r>
              <a:t>Matching Score : 5</a:t>
            </a:r>
          </a:p>
        </p:txBody>
      </p:sp>
      <p:pic>
        <p:nvPicPr>
          <p:cNvPr id="228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70286" y="1384714"/>
            <a:ext cx="5451428" cy="4088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1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can’t get a good performance with the Preprocessing code of fingerprint.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15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72C37AE-792D-F14F-A344-25DBCCC0D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" y="2037884"/>
            <a:ext cx="1453278" cy="14758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ADC30C-C430-244E-BE98-E765687D2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558" y="2037883"/>
            <a:ext cx="1453907" cy="14758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8E7882-1A12-0C45-9380-37F85ED72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957" y="2037882"/>
            <a:ext cx="1453907" cy="14758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3B2861-0E21-3E4C-89DA-BBC0184ED97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4399" y="3947799"/>
            <a:ext cx="1440000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2E1B730-61E7-F344-B4FD-AD5480E514B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88465" y="3978816"/>
            <a:ext cx="1440000" cy="14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23C750B-7C12-4443-91F4-1B863755F97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70864" y="3978816"/>
            <a:ext cx="1440000" cy="14400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B17C2D4D-3EF4-A141-8140-C3F43B652349}"/>
              </a:ext>
            </a:extLst>
          </p:cNvPr>
          <p:cNvSpPr txBox="1"/>
          <p:nvPr/>
        </p:nvSpPr>
        <p:spPr>
          <a:xfrm>
            <a:off x="628287" y="3521885"/>
            <a:ext cx="1367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Raw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22CCD010-6E65-E542-B2DD-12881451D04E}"/>
              </a:ext>
            </a:extLst>
          </p:cNvPr>
          <p:cNvSpPr txBox="1"/>
          <p:nvPr/>
        </p:nvSpPr>
        <p:spPr>
          <a:xfrm>
            <a:off x="2617943" y="3528715"/>
            <a:ext cx="1367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gray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0BC120EB-C67E-BB47-A96E-FDCF09D1A701}"/>
              </a:ext>
            </a:extLst>
          </p:cNvPr>
          <p:cNvSpPr txBox="1"/>
          <p:nvPr/>
        </p:nvSpPr>
        <p:spPr>
          <a:xfrm>
            <a:off x="4521820" y="3528715"/>
            <a:ext cx="15241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mask image</a:t>
            </a:r>
            <a:endParaRPr lang="ko-KR" altLang="en-US" sz="1500" b="1" dirty="0"/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614DD8D6-E52A-EE4A-A311-F3DCB192E790}"/>
              </a:ext>
            </a:extLst>
          </p:cNvPr>
          <p:cNvSpPr txBox="1"/>
          <p:nvPr/>
        </p:nvSpPr>
        <p:spPr>
          <a:xfrm>
            <a:off x="2604313" y="5431800"/>
            <a:ext cx="1367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filter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A741AA41-82E7-0449-B35F-B56F365B2130}"/>
              </a:ext>
            </a:extLst>
          </p:cNvPr>
          <p:cNvSpPr txBox="1"/>
          <p:nvPr/>
        </p:nvSpPr>
        <p:spPr>
          <a:xfrm>
            <a:off x="4580339" y="5431800"/>
            <a:ext cx="1367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thin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F4D8167F-36B1-DF4D-AF13-BEBC9C76D8FC}"/>
              </a:ext>
            </a:extLst>
          </p:cNvPr>
          <p:cNvSpPr txBox="1"/>
          <p:nvPr/>
        </p:nvSpPr>
        <p:spPr>
          <a:xfrm>
            <a:off x="628287" y="5431800"/>
            <a:ext cx="1367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/>
              <a:t>Eq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8" name="화살표: 오른쪽 1">
            <a:extLst>
              <a:ext uri="{FF2B5EF4-FFF2-40B4-BE49-F238E27FC236}">
                <a16:creationId xmlns:a16="http://schemas.microsoft.com/office/drawing/2014/main" id="{F7CC5BC5-F49B-9248-9456-B764035695BF}"/>
              </a:ext>
            </a:extLst>
          </p:cNvPr>
          <p:cNvSpPr/>
          <p:nvPr/>
        </p:nvSpPr>
        <p:spPr>
          <a:xfrm>
            <a:off x="2173256" y="2632557"/>
            <a:ext cx="274112" cy="286466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3">
            <a:extLst>
              <a:ext uri="{FF2B5EF4-FFF2-40B4-BE49-F238E27FC236}">
                <a16:creationId xmlns:a16="http://schemas.microsoft.com/office/drawing/2014/main" id="{032E8A12-FA88-ED49-B773-0C94AA19D713}"/>
              </a:ext>
            </a:extLst>
          </p:cNvPr>
          <p:cNvSpPr/>
          <p:nvPr/>
        </p:nvSpPr>
        <p:spPr>
          <a:xfrm>
            <a:off x="4155655" y="2632557"/>
            <a:ext cx="274112" cy="286466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AC949E9-27BE-0745-AA77-4E39B6C96DFE}"/>
              </a:ext>
            </a:extLst>
          </p:cNvPr>
          <p:cNvSpPr/>
          <p:nvPr/>
        </p:nvSpPr>
        <p:spPr>
          <a:xfrm>
            <a:off x="3647090" y="6177790"/>
            <a:ext cx="746096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This was the Preprocessing result of Last week</a:t>
            </a:r>
          </a:p>
        </p:txBody>
      </p:sp>
      <p:sp>
        <p:nvSpPr>
          <p:cNvPr id="34" name="화살표: 오른쪽 1">
            <a:extLst>
              <a:ext uri="{FF2B5EF4-FFF2-40B4-BE49-F238E27FC236}">
                <a16:creationId xmlns:a16="http://schemas.microsoft.com/office/drawing/2014/main" id="{0FCA85C3-3078-7B43-83D6-6CA979A174C7}"/>
              </a:ext>
            </a:extLst>
          </p:cNvPr>
          <p:cNvSpPr/>
          <p:nvPr/>
        </p:nvSpPr>
        <p:spPr>
          <a:xfrm>
            <a:off x="167665" y="4543624"/>
            <a:ext cx="274112" cy="286466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오른쪽 1">
            <a:extLst>
              <a:ext uri="{FF2B5EF4-FFF2-40B4-BE49-F238E27FC236}">
                <a16:creationId xmlns:a16="http://schemas.microsoft.com/office/drawing/2014/main" id="{195DD8AA-1A85-2B4F-86F1-55F914EC012A}"/>
              </a:ext>
            </a:extLst>
          </p:cNvPr>
          <p:cNvSpPr/>
          <p:nvPr/>
        </p:nvSpPr>
        <p:spPr>
          <a:xfrm>
            <a:off x="2167021" y="4465708"/>
            <a:ext cx="274112" cy="286466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1">
            <a:extLst>
              <a:ext uri="{FF2B5EF4-FFF2-40B4-BE49-F238E27FC236}">
                <a16:creationId xmlns:a16="http://schemas.microsoft.com/office/drawing/2014/main" id="{6973F93E-A66E-E745-8EC1-9A25E6673B73}"/>
              </a:ext>
            </a:extLst>
          </p:cNvPr>
          <p:cNvSpPr/>
          <p:nvPr/>
        </p:nvSpPr>
        <p:spPr>
          <a:xfrm>
            <a:off x="4161085" y="4465708"/>
            <a:ext cx="274112" cy="286466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화살표: 오른쪽 1">
            <a:extLst>
              <a:ext uri="{FF2B5EF4-FFF2-40B4-BE49-F238E27FC236}">
                <a16:creationId xmlns:a16="http://schemas.microsoft.com/office/drawing/2014/main" id="{174038A4-473E-DE4A-ACA1-3C3F85869D04}"/>
              </a:ext>
            </a:extLst>
          </p:cNvPr>
          <p:cNvSpPr/>
          <p:nvPr/>
        </p:nvSpPr>
        <p:spPr>
          <a:xfrm>
            <a:off x="3089750" y="6204343"/>
            <a:ext cx="458730" cy="423948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37171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can’t get a good performance with the Preprocessing code of fingerprint.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16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A5E068B-E1ED-5440-9DC7-4F09C0EDC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88" y="2200030"/>
            <a:ext cx="7171628" cy="421628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6F1A0F-D271-4E4C-8020-CB1732B3F8A7}"/>
              </a:ext>
            </a:extLst>
          </p:cNvPr>
          <p:cNvSpPr/>
          <p:nvPr/>
        </p:nvSpPr>
        <p:spPr>
          <a:xfrm>
            <a:off x="8120771" y="5237982"/>
            <a:ext cx="386963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The difference is not big...</a:t>
            </a:r>
          </a:p>
        </p:txBody>
      </p:sp>
      <p:sp>
        <p:nvSpPr>
          <p:cNvPr id="32" name="화살표: 오른쪽 1">
            <a:extLst>
              <a:ext uri="{FF2B5EF4-FFF2-40B4-BE49-F238E27FC236}">
                <a16:creationId xmlns:a16="http://schemas.microsoft.com/office/drawing/2014/main" id="{8C812CF4-2E56-C840-A176-9938152913C8}"/>
              </a:ext>
            </a:extLst>
          </p:cNvPr>
          <p:cNvSpPr/>
          <p:nvPr/>
        </p:nvSpPr>
        <p:spPr>
          <a:xfrm>
            <a:off x="7813079" y="5296693"/>
            <a:ext cx="307692" cy="3288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9904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for Problem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tried various of Preprocessing Method.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17</a:t>
              </a:r>
            </a:p>
          </p:txBody>
        </p:sp>
      </p:grpSp>
      <p:sp>
        <p:nvSpPr>
          <p:cNvPr id="10" name="텍스트상자 9">
            <a:extLst>
              <a:ext uri="{FF2B5EF4-FFF2-40B4-BE49-F238E27FC236}">
                <a16:creationId xmlns:a16="http://schemas.microsoft.com/office/drawing/2014/main" id="{48DF29DB-2D59-1A44-B907-FE516B528D49}"/>
              </a:ext>
            </a:extLst>
          </p:cNvPr>
          <p:cNvSpPr txBox="1"/>
          <p:nvPr/>
        </p:nvSpPr>
        <p:spPr>
          <a:xfrm>
            <a:off x="410987" y="3202214"/>
            <a:ext cx="439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A) image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fin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bi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mask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thin</a:t>
            </a:r>
          </a:p>
        </p:txBody>
      </p:sp>
      <p:sp>
        <p:nvSpPr>
          <p:cNvPr id="14" name="텍스트상자 13">
            <a:extLst>
              <a:ext uri="{FF2B5EF4-FFF2-40B4-BE49-F238E27FC236}">
                <a16:creationId xmlns:a16="http://schemas.microsoft.com/office/drawing/2014/main" id="{60D7BE9E-CDCF-3D43-B7BE-6710CE263352}"/>
              </a:ext>
            </a:extLst>
          </p:cNvPr>
          <p:cNvSpPr txBox="1"/>
          <p:nvPr/>
        </p:nvSpPr>
        <p:spPr>
          <a:xfrm>
            <a:off x="410987" y="3674924"/>
            <a:ext cx="643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B) image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gray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mask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err="1"/>
              <a:t>eq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err="1"/>
              <a:t>eof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thin</a:t>
            </a:r>
          </a:p>
        </p:txBody>
      </p:sp>
      <p:sp>
        <p:nvSpPr>
          <p:cNvPr id="15" name="텍스트상자 14">
            <a:extLst>
              <a:ext uri="{FF2B5EF4-FFF2-40B4-BE49-F238E27FC236}">
                <a16:creationId xmlns:a16="http://schemas.microsoft.com/office/drawing/2014/main" id="{247010AF-7591-0142-8D23-52D7B48DBA30}"/>
              </a:ext>
            </a:extLst>
          </p:cNvPr>
          <p:cNvSpPr txBox="1"/>
          <p:nvPr/>
        </p:nvSpPr>
        <p:spPr>
          <a:xfrm>
            <a:off x="410987" y="4153231"/>
            <a:ext cx="643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C) image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gray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mask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</a:t>
            </a:r>
            <a:r>
              <a:rPr lang="en-US" altLang="ko-KR" b="1" dirty="0" err="1"/>
              <a:t>eq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bi</a:t>
            </a: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071692FE-01FE-3549-BAAB-22D7EAEFB5BD}"/>
              </a:ext>
            </a:extLst>
          </p:cNvPr>
          <p:cNvSpPr txBox="1"/>
          <p:nvPr/>
        </p:nvSpPr>
        <p:spPr>
          <a:xfrm>
            <a:off x="410987" y="4631538"/>
            <a:ext cx="643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D) image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gray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mask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</a:t>
            </a:r>
            <a:r>
              <a:rPr lang="en-US" altLang="ko-KR" b="1" dirty="0" err="1"/>
              <a:t>eq</a:t>
            </a:r>
            <a:endParaRPr lang="en-US" altLang="ko-KR" b="1" dirty="0"/>
          </a:p>
        </p:txBody>
      </p: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9E009075-FF3A-0A4B-9871-EC134553049F}"/>
              </a:ext>
            </a:extLst>
          </p:cNvPr>
          <p:cNvSpPr txBox="1"/>
          <p:nvPr/>
        </p:nvSpPr>
        <p:spPr>
          <a:xfrm>
            <a:off x="410987" y="5109845"/>
            <a:ext cx="643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E) image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gray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mask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</a:t>
            </a:r>
            <a:r>
              <a:rPr lang="en-US" altLang="ko-KR" b="1" dirty="0" err="1"/>
              <a:t>eq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</a:t>
            </a:r>
            <a:r>
              <a:rPr lang="en-US" altLang="ko-KR" b="1" dirty="0" err="1"/>
              <a:t>eof</a:t>
            </a:r>
            <a:endParaRPr lang="en-US" altLang="ko-KR" b="1" dirty="0"/>
          </a:p>
        </p:txBody>
      </p:sp>
      <p:sp>
        <p:nvSpPr>
          <p:cNvPr id="23" name="텍스트상자 22">
            <a:extLst>
              <a:ext uri="{FF2B5EF4-FFF2-40B4-BE49-F238E27FC236}">
                <a16:creationId xmlns:a16="http://schemas.microsoft.com/office/drawing/2014/main" id="{18A3B950-3539-B542-809B-DEB623C987D6}"/>
              </a:ext>
            </a:extLst>
          </p:cNvPr>
          <p:cNvSpPr txBox="1"/>
          <p:nvPr/>
        </p:nvSpPr>
        <p:spPr>
          <a:xfrm>
            <a:off x="702536" y="2148479"/>
            <a:ext cx="2777189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fin       	= fining </a:t>
            </a:r>
          </a:p>
          <a:p>
            <a:r>
              <a:rPr lang="en-US" altLang="ko-KR" sz="900" b="1" dirty="0"/>
              <a:t>bi        	= </a:t>
            </a:r>
            <a:r>
              <a:rPr lang="en-US" altLang="ko-KR" sz="900" b="1" dirty="0" err="1"/>
              <a:t>binarization</a:t>
            </a:r>
            <a:endParaRPr lang="en-US" altLang="ko-KR" sz="900" b="1" dirty="0"/>
          </a:p>
          <a:p>
            <a:r>
              <a:rPr lang="en-US" altLang="ko-KR" sz="900" b="1" dirty="0"/>
              <a:t>mask	= masking image</a:t>
            </a:r>
          </a:p>
          <a:p>
            <a:r>
              <a:rPr lang="en-US" altLang="ko-KR" sz="900" b="1" dirty="0" err="1"/>
              <a:t>eq</a:t>
            </a:r>
            <a:r>
              <a:rPr lang="en-US" altLang="ko-KR" sz="900" b="1" dirty="0"/>
              <a:t>       	= equalization</a:t>
            </a:r>
          </a:p>
          <a:p>
            <a:r>
              <a:rPr lang="en-US" altLang="ko-KR" sz="900" b="1" dirty="0"/>
              <a:t>thin     	= thinning</a:t>
            </a:r>
          </a:p>
          <a:p>
            <a:r>
              <a:rPr lang="en-US" altLang="ko-KR" sz="900" b="1" dirty="0" err="1"/>
              <a:t>eof</a:t>
            </a:r>
            <a:r>
              <a:rPr lang="en-US" altLang="ko-KR" sz="900" b="1" dirty="0"/>
              <a:t>     	= edge orientation filter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48AE5F5-2046-AB44-BA67-E05995BB21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12527" y="1071645"/>
            <a:ext cx="1894529" cy="18945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5ECEB64-04C7-E140-89B8-7A12D62327A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17998" y="1055303"/>
            <a:ext cx="1894529" cy="18945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7EFD3A2-46DB-4F4F-8D26-E92E9DD3F7F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7998" y="2949832"/>
            <a:ext cx="1894529" cy="18945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AA9E844-1549-104C-8ABF-8967515BD3C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12526" y="2941661"/>
            <a:ext cx="1894529" cy="189452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73157A1-97DD-DC47-9F1A-2694BEDA1358}"/>
              </a:ext>
            </a:extLst>
          </p:cNvPr>
          <p:cNvGrpSpPr/>
          <p:nvPr/>
        </p:nvGrpSpPr>
        <p:grpSpPr>
          <a:xfrm>
            <a:off x="7117998" y="4844361"/>
            <a:ext cx="1894529" cy="1894529"/>
            <a:chOff x="7535983" y="4622340"/>
            <a:chExt cx="2160000" cy="21600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1853EBC-88B0-294D-B5D3-B19086FB8132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35983" y="4622340"/>
              <a:ext cx="2160000" cy="21600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0991E03-24AD-1644-B83D-B5283302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50360" y="4860047"/>
              <a:ext cx="1931245" cy="1842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57459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for Problem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tried various of Preprocessing Method.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Finally, we find out the Mode D was has the best performance.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18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D3E4839-59F6-524D-859F-D2FBBA13F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43" y="3709935"/>
            <a:ext cx="2445662" cy="24293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32CA867-D6EB-A448-9079-CC1C3F81E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263" y="3709936"/>
            <a:ext cx="2445716" cy="24293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EF6466-F1CE-474E-AE4B-AEB10CF7E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649" y="3709936"/>
            <a:ext cx="2417177" cy="242938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D3DFDBC-1F5A-284E-9F2D-BD2658FCF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960" y="3710142"/>
            <a:ext cx="2433097" cy="2433097"/>
          </a:xfrm>
          <a:prstGeom prst="rect">
            <a:avLst/>
          </a:prstGeom>
        </p:spPr>
      </p:pic>
      <p:sp>
        <p:nvSpPr>
          <p:cNvPr id="32" name="텍스트상자 31">
            <a:extLst>
              <a:ext uri="{FF2B5EF4-FFF2-40B4-BE49-F238E27FC236}">
                <a16:creationId xmlns:a16="http://schemas.microsoft.com/office/drawing/2014/main" id="{2AFCCA20-3767-2F47-A2A7-79912A2618A8}"/>
              </a:ext>
            </a:extLst>
          </p:cNvPr>
          <p:cNvSpPr txBox="1"/>
          <p:nvPr/>
        </p:nvSpPr>
        <p:spPr>
          <a:xfrm>
            <a:off x="993084" y="6251154"/>
            <a:ext cx="200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Original Image</a:t>
            </a:r>
          </a:p>
        </p:txBody>
      </p:sp>
      <p:sp>
        <p:nvSpPr>
          <p:cNvPr id="34" name="텍스트상자 33">
            <a:extLst>
              <a:ext uri="{FF2B5EF4-FFF2-40B4-BE49-F238E27FC236}">
                <a16:creationId xmlns:a16="http://schemas.microsoft.com/office/drawing/2014/main" id="{05F42DFC-B87D-B247-B693-6616DA4A58E2}"/>
              </a:ext>
            </a:extLst>
          </p:cNvPr>
          <p:cNvSpPr txBox="1"/>
          <p:nvPr/>
        </p:nvSpPr>
        <p:spPr>
          <a:xfrm>
            <a:off x="3688009" y="6251154"/>
            <a:ext cx="17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Gray-Scaling</a:t>
            </a:r>
          </a:p>
        </p:txBody>
      </p:sp>
      <p:sp>
        <p:nvSpPr>
          <p:cNvPr id="35" name="텍스트상자 34">
            <a:extLst>
              <a:ext uri="{FF2B5EF4-FFF2-40B4-BE49-F238E27FC236}">
                <a16:creationId xmlns:a16="http://schemas.microsoft.com/office/drawing/2014/main" id="{16B6F8BA-A1CA-E240-AE60-79F722C824B3}"/>
              </a:ext>
            </a:extLst>
          </p:cNvPr>
          <p:cNvSpPr txBox="1"/>
          <p:nvPr/>
        </p:nvSpPr>
        <p:spPr>
          <a:xfrm>
            <a:off x="6255329" y="6274184"/>
            <a:ext cx="17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Masking</a:t>
            </a:r>
          </a:p>
        </p:txBody>
      </p:sp>
      <p:sp>
        <p:nvSpPr>
          <p:cNvPr id="36" name="텍스트상자 35">
            <a:extLst>
              <a:ext uri="{FF2B5EF4-FFF2-40B4-BE49-F238E27FC236}">
                <a16:creationId xmlns:a16="http://schemas.microsoft.com/office/drawing/2014/main" id="{A3CE10C6-6CB0-7F4A-AA9B-A3DE257B6285}"/>
              </a:ext>
            </a:extLst>
          </p:cNvPr>
          <p:cNvSpPr txBox="1"/>
          <p:nvPr/>
        </p:nvSpPr>
        <p:spPr>
          <a:xfrm>
            <a:off x="8816045" y="6251154"/>
            <a:ext cx="17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Equalization</a:t>
            </a:r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92233A6A-029B-2A49-BB95-CDA567860F6B}"/>
              </a:ext>
            </a:extLst>
          </p:cNvPr>
          <p:cNvSpPr txBox="1"/>
          <p:nvPr/>
        </p:nvSpPr>
        <p:spPr>
          <a:xfrm>
            <a:off x="410988" y="2391827"/>
            <a:ext cx="86278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D) image </a:t>
            </a:r>
            <a:r>
              <a:rPr lang="en-US" altLang="ko-KR" sz="2500" b="1" dirty="0">
                <a:sym typeface="Wingdings" panose="05000000000000000000" pitchFamily="2" charset="2"/>
              </a:rPr>
              <a:t></a:t>
            </a:r>
            <a:r>
              <a:rPr lang="en-US" altLang="ko-KR" sz="2500" b="1" dirty="0"/>
              <a:t> gray-scaling </a:t>
            </a:r>
            <a:r>
              <a:rPr lang="en-US" altLang="ko-KR" sz="2500" b="1" dirty="0">
                <a:sym typeface="Wingdings" panose="05000000000000000000" pitchFamily="2" charset="2"/>
              </a:rPr>
              <a:t></a:t>
            </a:r>
            <a:r>
              <a:rPr lang="en-US" altLang="ko-KR" sz="2500" b="1" dirty="0"/>
              <a:t> masking </a:t>
            </a:r>
            <a:r>
              <a:rPr lang="en-US" altLang="ko-KR" sz="2500" b="1" dirty="0">
                <a:sym typeface="Wingdings" panose="05000000000000000000" pitchFamily="2" charset="2"/>
              </a:rPr>
              <a:t> </a:t>
            </a:r>
            <a:r>
              <a:rPr lang="en-US" altLang="ko-KR" sz="2500" b="1" dirty="0"/>
              <a:t>equalization</a:t>
            </a:r>
          </a:p>
        </p:txBody>
      </p:sp>
    </p:spTree>
    <p:extLst>
      <p:ext uri="{BB962C8B-B14F-4D97-AF65-F5344CB8AC3E}">
        <p14:creationId xmlns:p14="http://schemas.microsoft.com/office/powerpoint/2010/main" val="9978788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for Problem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tried various of Preprocessing Method.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Finally, we find out the Mode D was has the best performance.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19</a:t>
              </a:r>
            </a:p>
          </p:txBody>
        </p:sp>
      </p:grpSp>
      <p:sp>
        <p:nvSpPr>
          <p:cNvPr id="31" name="텍스트상자 30">
            <a:extLst>
              <a:ext uri="{FF2B5EF4-FFF2-40B4-BE49-F238E27FC236}">
                <a16:creationId xmlns:a16="http://schemas.microsoft.com/office/drawing/2014/main" id="{A1C97565-CDE0-8740-9319-83EBA2140561}"/>
              </a:ext>
            </a:extLst>
          </p:cNvPr>
          <p:cNvSpPr txBox="1"/>
          <p:nvPr/>
        </p:nvSpPr>
        <p:spPr>
          <a:xfrm>
            <a:off x="410988" y="2391827"/>
            <a:ext cx="86278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D) image </a:t>
            </a:r>
            <a:r>
              <a:rPr lang="en-US" altLang="ko-KR" sz="2500" b="1" dirty="0">
                <a:sym typeface="Wingdings" panose="05000000000000000000" pitchFamily="2" charset="2"/>
              </a:rPr>
              <a:t></a:t>
            </a:r>
            <a:r>
              <a:rPr lang="en-US" altLang="ko-KR" sz="2500" b="1" dirty="0"/>
              <a:t> gray-scaling </a:t>
            </a:r>
            <a:r>
              <a:rPr lang="en-US" altLang="ko-KR" sz="2500" b="1" dirty="0">
                <a:sym typeface="Wingdings" panose="05000000000000000000" pitchFamily="2" charset="2"/>
              </a:rPr>
              <a:t></a:t>
            </a:r>
            <a:r>
              <a:rPr lang="en-US" altLang="ko-KR" sz="2500" b="1" dirty="0"/>
              <a:t> masking </a:t>
            </a:r>
            <a:r>
              <a:rPr lang="en-US" altLang="ko-KR" sz="2500" b="1" dirty="0">
                <a:sym typeface="Wingdings" panose="05000000000000000000" pitchFamily="2" charset="2"/>
              </a:rPr>
              <a:t> </a:t>
            </a:r>
            <a:r>
              <a:rPr lang="en-US" altLang="ko-KR" sz="2500" b="1" dirty="0"/>
              <a:t>equalization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5534B8-0F57-EA42-ABE2-04EB7B1DB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099" y="3091289"/>
            <a:ext cx="6257801" cy="36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000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100" y="3219450"/>
            <a:ext cx="10364952" cy="363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t>Contents</a:t>
            </a:r>
          </a:p>
        </p:txBody>
      </p:sp>
      <p:sp>
        <p:nvSpPr>
          <p:cNvPr id="120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  <a:prstGeom prst="rect">
            <a:avLst/>
          </a:prstGeom>
        </p:spPr>
        <p:txBody>
          <a:bodyPr/>
          <a:lstStyle/>
          <a:p>
            <a:pPr>
              <a:defRPr sz="4000" b="1"/>
            </a:pPr>
            <a:r>
              <a:t> Schedule </a:t>
            </a:r>
            <a:r>
              <a:rPr sz="3500"/>
              <a:t>&amp;</a:t>
            </a:r>
            <a:r>
              <a:t> Progress </a:t>
            </a:r>
          </a:p>
          <a:p>
            <a:pPr>
              <a:defRPr sz="4000" b="1"/>
            </a:pPr>
            <a:r>
              <a:t> Problems </a:t>
            </a:r>
            <a:r>
              <a:rPr sz="3500"/>
              <a:t>&amp;</a:t>
            </a:r>
            <a:r>
              <a:t> Solutions</a:t>
            </a:r>
          </a:p>
          <a:p>
            <a:pPr>
              <a:defRPr sz="4000" b="1"/>
            </a:pPr>
            <a:r>
              <a:t> Plans</a:t>
            </a:r>
          </a:p>
          <a:p>
            <a:pPr>
              <a:defRPr sz="4000" b="1"/>
            </a:pPr>
            <a:r>
              <a:t> Q</a:t>
            </a:r>
            <a:r>
              <a:rPr sz="2500"/>
              <a:t>&amp;</a:t>
            </a:r>
            <a:r>
              <a:t>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45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4"/>
            <a:ext cx="9190730" cy="3227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제목 1"/>
          <p:cNvSpPr txBox="1">
            <a:spLocks noGrp="1"/>
          </p:cNvSpPr>
          <p:nvPr>
            <p:ph type="title"/>
          </p:nvPr>
        </p:nvSpPr>
        <p:spPr>
          <a:xfrm>
            <a:off x="0" y="180108"/>
            <a:ext cx="12192000" cy="646692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t>PLANS for next week</a:t>
            </a:r>
          </a:p>
        </p:txBody>
      </p:sp>
      <p:graphicFrame>
        <p:nvGraphicFramePr>
          <p:cNvPr id="248" name="표 2"/>
          <p:cNvGraphicFramePr/>
          <p:nvPr/>
        </p:nvGraphicFramePr>
        <p:xfrm>
          <a:off x="1029461" y="2440590"/>
          <a:ext cx="10133075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28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>
                          <a:sym typeface="Helvetica"/>
                        </a:rPr>
                        <a:t>Week 7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2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Hong   : connect the server and application
Chan   : Complete Android Application 
Paeng : Refactoring Code to get good performance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1" name="그룹 3"/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249" name="그림 4" descr="그림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텍스트상자 5"/>
            <p:cNvSpPr txBox="1"/>
            <p:nvPr/>
          </p:nvSpPr>
          <p:spPr>
            <a:xfrm>
              <a:off x="398212" y="513772"/>
              <a:ext cx="488516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21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3">
              <a:defRPr sz="8100" b="1"/>
            </a:pPr>
            <a:r>
              <a:t>Q</a:t>
            </a:r>
            <a:r>
              <a:rPr sz="4860"/>
              <a:t>&amp;</a:t>
            </a:r>
            <a:r>
              <a:t>A</a:t>
            </a:r>
          </a:p>
        </p:txBody>
      </p:sp>
      <p:pic>
        <p:nvPicPr>
          <p:cNvPr id="25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 defTabSz="740663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1. SCHEDULE &amp; PROGRESS</a:t>
            </a:r>
          </a:p>
        </p:txBody>
      </p:sp>
      <p:pic>
        <p:nvPicPr>
          <p:cNvPr id="12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1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표"/>
          <p:cNvGraphicFramePr/>
          <p:nvPr/>
        </p:nvGraphicFramePr>
        <p:xfrm>
          <a:off x="1" y="1"/>
          <a:ext cx="9050232" cy="685675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36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1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886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>
                          <a:sym typeface="Helvetica"/>
                        </a:rPr>
                        <a:t>Week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lnB w="1905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2000" b="1">
                          <a:sym typeface="Helvetica"/>
                        </a:defRPr>
                      </a:pPr>
                      <a:r>
                        <a:t>To-Do </a:t>
                      </a:r>
                      <a:r>
                        <a:rPr sz="1400"/>
                        <a:t>(can be changed)</a:t>
                      </a: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lnB w="1905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Week 1</a:t>
                      </a:r>
                    </a:p>
                  </a:txBody>
                  <a:tcPr marL="63500" marR="63500" marT="63500" marB="63500" horzOverflow="overflow">
                    <a:lnR w="12700">
                      <a:solidFill>
                        <a:srgbClr val="000000"/>
                      </a:solidFill>
                    </a:lnR>
                    <a:lnT w="19050">
                      <a:solidFill>
                        <a:srgbClr val="000000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 goal setting</a:t>
                      </a:r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000000"/>
                      </a:solidFill>
                    </a:lnL>
                    <a:lnT w="19050">
                      <a:solidFill>
                        <a:srgbClr val="000000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Week 2</a:t>
                      </a:r>
                    </a:p>
                  </a:txBody>
                  <a:tcPr marL="63500" marR="63500" marT="63500" marB="6350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Propose project</a:t>
                      </a:r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5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Week 3</a:t>
                      </a:r>
                    </a:p>
                  </a:txBody>
                  <a:tcPr marL="63500" marR="63500" marT="63500" marB="6350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Design: User Interface, System Architectures
Setting : Development Environment, </a:t>
                      </a:r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1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Week 4</a:t>
                      </a:r>
                    </a:p>
                  </a:txBody>
                  <a:tcPr marL="63500" marR="63500" marT="63500" marB="63500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Workshop for collecting data set( Dog cafe, park, .. etc)
Hong : Launching AWS server environment
Chan : Applying Design to Android Studio
Paeng : Develop Pre-processing Method and apply it to Fingerprint picture.</a:t>
                      </a:r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1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Week 5</a:t>
                      </a:r>
                    </a:p>
                  </a:txBody>
                  <a:tcPr marL="63500" marR="63500" marT="63500" marB="63500" horzOverflow="overflow">
                    <a:lnR w="12700">
                      <a:solidFill>
                        <a:srgbClr val="000000"/>
                      </a:solidFill>
                    </a:lnR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Hong  : build the basic code in the server
Chan  : Develop Android Application
Paeng : Apply Pre-processing method to the dog’s nose picture using python opencv.</a:t>
                      </a:r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99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>
                          <a:sym typeface="Helvetica"/>
                        </a:rPr>
                        <a:t>Week 6</a:t>
                      </a:r>
                    </a:p>
                  </a:txBody>
                  <a:tcPr marL="84666" marR="84666" marT="84666" marB="84666" anchor="ctr" horzOverflow="overflow">
                    <a:lnL w="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Hong   : Complete the developing basic Server Core
Chan   : Develop Android Application 
Paeng : Develop Feature Detecting &amp; Matching</a:t>
                      </a: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19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Week 7</a:t>
                      </a:r>
                    </a:p>
                  </a:txBody>
                  <a:tcPr marL="63500" marR="63500" marT="63500" marB="63500" horzOverflow="overflow">
                    <a:lnR w="12700">
                      <a:solidFill>
                        <a:srgbClr val="000000"/>
                      </a:solidFill>
                    </a:lnR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Hong   : connect the server and application
Chan   : Complete Android Application 
Paeng : Refactoring Code to get good performance</a:t>
                      </a:r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20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Week 8</a:t>
                      </a:r>
                    </a:p>
                  </a:txBody>
                  <a:tcPr marL="63500" marR="63500" marT="63500" marB="63500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Midterm Examination</a:t>
                      </a:r>
                    </a:p>
                  </a:txBody>
                  <a:tcPr marL="63500" marR="63500" marT="63500" marB="63500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28" name="그룹 16"/>
          <p:cNvGrpSpPr/>
          <p:nvPr/>
        </p:nvGrpSpPr>
        <p:grpSpPr>
          <a:xfrm>
            <a:off x="10907059" y="5625548"/>
            <a:ext cx="1284942" cy="1275305"/>
            <a:chOff x="0" y="0"/>
            <a:chExt cx="1284941" cy="1275304"/>
          </a:xfrm>
        </p:grpSpPr>
        <p:pic>
          <p:nvPicPr>
            <p:cNvPr id="126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" name="텍스트상자 14"/>
            <p:cNvSpPr txBox="1"/>
            <p:nvPr/>
          </p:nvSpPr>
          <p:spPr>
            <a:xfrm>
              <a:off x="492107" y="505940"/>
              <a:ext cx="222070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9" name="제목 1"/>
          <p:cNvSpPr txBox="1">
            <a:spLocks noGrp="1"/>
          </p:cNvSpPr>
          <p:nvPr>
            <p:ph type="title"/>
          </p:nvPr>
        </p:nvSpPr>
        <p:spPr>
          <a:xfrm>
            <a:off x="9050232" y="1"/>
            <a:ext cx="3141767" cy="867903"/>
          </a:xfrm>
          <a:prstGeom prst="rect">
            <a:avLst/>
          </a:prstGeom>
        </p:spPr>
        <p:txBody>
          <a:bodyPr/>
          <a:lstStyle>
            <a:lvl1pPr algn="ctr" defTabSz="886968">
              <a:defRPr sz="4365" b="1"/>
            </a:lvl1pPr>
          </a:lstStyle>
          <a:p>
            <a:r>
              <a:t>SCHEDULE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표 18"/>
          <p:cNvGraphicFramePr/>
          <p:nvPr/>
        </p:nvGraphicFramePr>
        <p:xfrm>
          <a:off x="0" y="0"/>
          <a:ext cx="9013255" cy="68580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08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9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r>
                        <a:t>Hong   : sync with server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r>
                        <a:t>Paeng : sync with client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r>
                        <a:t>Chan   : Intermediate check of our development status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r>
                        <a:t>Hong   : complete the server and android application.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r>
                        <a:t>Paeng : complete the Application UI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r>
                        <a:t>Chan   : complete the algorithm.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85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r>
                        <a:t>We will meet together and feedback each other’s code.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899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r>
                        <a:t>Hong   : Implement improvement factor at Server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r>
                        <a:t>Paeng : Implement improvement factor at algorithm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r>
                        <a:t>Chan   : Implement improvement factor at application UI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First Demonstration and feedback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First Revising our project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500" b="1">
                          <a:sym typeface="Helvetica"/>
                        </a:defRPr>
                      </a:pPr>
                      <a:endParaRPr/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ym typeface="Helvetica"/>
                        </a:rPr>
                        <a:t>Final Examination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6" name="그룹 16"/>
          <p:cNvGrpSpPr/>
          <p:nvPr/>
        </p:nvGrpSpPr>
        <p:grpSpPr>
          <a:xfrm>
            <a:off x="10907059" y="5625548"/>
            <a:ext cx="1284942" cy="1275305"/>
            <a:chOff x="0" y="0"/>
            <a:chExt cx="1284941" cy="1275304"/>
          </a:xfrm>
        </p:grpSpPr>
        <p:pic>
          <p:nvPicPr>
            <p:cNvPr id="13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텍스트상자 14"/>
            <p:cNvSpPr txBox="1"/>
            <p:nvPr/>
          </p:nvSpPr>
          <p:spPr>
            <a:xfrm>
              <a:off x="492107" y="505940"/>
              <a:ext cx="222070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37" name="SCHEDULE"/>
          <p:cNvSpPr txBox="1">
            <a:spLocks noGrp="1"/>
          </p:cNvSpPr>
          <p:nvPr>
            <p:ph type="title"/>
          </p:nvPr>
        </p:nvSpPr>
        <p:spPr>
          <a:xfrm>
            <a:off x="9050232" y="1"/>
            <a:ext cx="3141767" cy="867903"/>
          </a:xfrm>
          <a:prstGeom prst="rect">
            <a:avLst/>
          </a:prstGeom>
        </p:spPr>
        <p:txBody>
          <a:bodyPr/>
          <a:lstStyle>
            <a:lvl1pPr algn="ctr" defTabSz="886968">
              <a:defRPr sz="4365" b="1"/>
            </a:lvl1pPr>
          </a:lstStyle>
          <a:p>
            <a:r>
              <a:t>SCHEDULE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그룹 16"/>
          <p:cNvGrpSpPr/>
          <p:nvPr/>
        </p:nvGrpSpPr>
        <p:grpSpPr>
          <a:xfrm>
            <a:off x="10907059" y="5625548"/>
            <a:ext cx="1284942" cy="1275305"/>
            <a:chOff x="0" y="0"/>
            <a:chExt cx="1284941" cy="1275304"/>
          </a:xfrm>
        </p:grpSpPr>
        <p:pic>
          <p:nvPicPr>
            <p:cNvPr id="141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" name="텍스트상자 14"/>
            <p:cNvSpPr txBox="1"/>
            <p:nvPr/>
          </p:nvSpPr>
          <p:spPr>
            <a:xfrm>
              <a:off x="492107" y="505940"/>
              <a:ext cx="222070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6</a:t>
              </a:r>
            </a:p>
          </p:txBody>
        </p:sp>
      </p:grpSp>
      <p:graphicFrame>
        <p:nvGraphicFramePr>
          <p:cNvPr id="144" name="표 6"/>
          <p:cNvGraphicFramePr/>
          <p:nvPr/>
        </p:nvGraphicFramePr>
        <p:xfrm>
          <a:off x="1029462" y="2423159"/>
          <a:ext cx="10133075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>
                          <a:sym typeface="Helvetica"/>
                        </a:rPr>
                        <a:t>Week 6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23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Hong   : Complete the developing basic Server Core
Chan   : Develop Android Application 
Paeng : Develop Feature Detecting &amp; Matching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제목 1"/>
          <p:cNvSpPr txBox="1">
            <a:spLocks noGrp="1"/>
          </p:cNvSpPr>
          <p:nvPr>
            <p:ph type="title"/>
          </p:nvPr>
        </p:nvSpPr>
        <p:spPr>
          <a:xfrm>
            <a:off x="0" y="339662"/>
            <a:ext cx="12192000" cy="927653"/>
          </a:xfrm>
          <a:prstGeom prst="rect">
            <a:avLst/>
          </a:prstGeom>
        </p:spPr>
        <p:txBody>
          <a:bodyPr/>
          <a:lstStyle>
            <a:lvl1pPr algn="ctr">
              <a:defRPr sz="5000" b="1"/>
            </a:lvl1pPr>
          </a:lstStyle>
          <a:p>
            <a:r>
              <a:t>Role of this week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그룹 16"/>
          <p:cNvGrpSpPr/>
          <p:nvPr/>
        </p:nvGrpSpPr>
        <p:grpSpPr>
          <a:xfrm>
            <a:off x="10907059" y="5625548"/>
            <a:ext cx="1284942" cy="1275305"/>
            <a:chOff x="0" y="0"/>
            <a:chExt cx="1284941" cy="1275304"/>
          </a:xfrm>
        </p:grpSpPr>
        <p:pic>
          <p:nvPicPr>
            <p:cNvPr id="149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" name="텍스트상자 14"/>
            <p:cNvSpPr txBox="1"/>
            <p:nvPr/>
          </p:nvSpPr>
          <p:spPr>
            <a:xfrm>
              <a:off x="492107" y="505940"/>
              <a:ext cx="222070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52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341894" cy="811739"/>
          </a:xfrm>
          <a:prstGeom prst="rect">
            <a:avLst/>
          </a:prstGeom>
        </p:spPr>
        <p:txBody>
          <a:bodyPr/>
          <a:lstStyle/>
          <a:p>
            <a:pPr defTabSz="859536">
              <a:defRPr sz="3290" b="1"/>
            </a:pPr>
            <a:r>
              <a:t>Schedule &amp; Progress </a:t>
            </a:r>
            <a:r>
              <a:rPr sz="3759"/>
              <a:t>–</a:t>
            </a:r>
            <a:r>
              <a:rPr sz="4700"/>
              <a:t> </a:t>
            </a:r>
            <a:r>
              <a:rPr sz="2820"/>
              <a:t>Kim Chan Il</a:t>
            </a:r>
          </a:p>
        </p:txBody>
      </p:sp>
      <p:pic>
        <p:nvPicPr>
          <p:cNvPr id="153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직사각형 6"/>
          <p:cNvSpPr txBox="1"/>
          <p:nvPr/>
        </p:nvSpPr>
        <p:spPr>
          <a:xfrm>
            <a:off x="846889" y="811953"/>
            <a:ext cx="850231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“Made Register &amp; Login Function Using Inner DB”</a:t>
            </a:r>
          </a:p>
        </p:txBody>
      </p:sp>
      <p:pic>
        <p:nvPicPr>
          <p:cNvPr id="155" name="KakaoTalk_Photo_2018-04-08-18-18-04_43.gif" descr="KakaoTalk_Photo_2018-04-08-18-18-04_43.gi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56077" y="12700"/>
            <a:ext cx="3819646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8451" y="2111899"/>
            <a:ext cx="11175098" cy="2659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그룹 16"/>
          <p:cNvGrpSpPr/>
          <p:nvPr/>
        </p:nvGrpSpPr>
        <p:grpSpPr>
          <a:xfrm>
            <a:off x="10907059" y="5625548"/>
            <a:ext cx="1284942" cy="1275305"/>
            <a:chOff x="0" y="0"/>
            <a:chExt cx="1284941" cy="1275304"/>
          </a:xfrm>
        </p:grpSpPr>
        <p:pic>
          <p:nvPicPr>
            <p:cNvPr id="160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텍스트상자 14"/>
            <p:cNvSpPr txBox="1"/>
            <p:nvPr/>
          </p:nvSpPr>
          <p:spPr>
            <a:xfrm>
              <a:off x="492107" y="505940"/>
              <a:ext cx="222070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63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341894" cy="811739"/>
          </a:xfrm>
          <a:prstGeom prst="rect">
            <a:avLst/>
          </a:prstGeom>
        </p:spPr>
        <p:txBody>
          <a:bodyPr/>
          <a:lstStyle/>
          <a:p>
            <a:pPr defTabSz="859536">
              <a:defRPr sz="3290" b="1"/>
            </a:pPr>
            <a:r>
              <a:t>Schedule &amp; Progress </a:t>
            </a:r>
            <a:r>
              <a:rPr sz="3759"/>
              <a:t>–</a:t>
            </a:r>
            <a:r>
              <a:rPr sz="4700"/>
              <a:t> </a:t>
            </a:r>
            <a:r>
              <a:rPr sz="2820"/>
              <a:t>Kim Chan Il</a:t>
            </a:r>
          </a:p>
        </p:txBody>
      </p:sp>
      <p:pic>
        <p:nvPicPr>
          <p:cNvPr id="164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직사각형 6"/>
          <p:cNvSpPr txBox="1"/>
          <p:nvPr/>
        </p:nvSpPr>
        <p:spPr>
          <a:xfrm>
            <a:off x="834189" y="811953"/>
            <a:ext cx="11530176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“Made Register &amp; Login Function Using Inner DB”</a:t>
            </a:r>
          </a:p>
        </p:txBody>
      </p:sp>
      <p:pic>
        <p:nvPicPr>
          <p:cNvPr id="166" name="KakaoTalk_Photo_2018-04-08-19-02-29_83.gif" descr="KakaoTalk_Photo_2018-04-08-19-02-29_83.gi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95377" y="10634"/>
            <a:ext cx="3807801" cy="6836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스크린샷 2018-04-08 오후 7.35.53.png" descr="스크린샷 2018-04-08 오후 7.35.5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3045" y="1689670"/>
            <a:ext cx="10515601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341894" cy="811739"/>
          </a:xfrm>
          <a:prstGeom prst="rect">
            <a:avLst/>
          </a:prstGeom>
        </p:spPr>
        <p:txBody>
          <a:bodyPr/>
          <a:lstStyle/>
          <a:p>
            <a:pPr defTabSz="859536">
              <a:defRPr sz="3290" b="1"/>
            </a:pPr>
            <a:r>
              <a:t>Schedule &amp; Progress </a:t>
            </a:r>
            <a:r>
              <a:rPr sz="3759"/>
              <a:t>–</a:t>
            </a:r>
            <a:r>
              <a:rPr sz="4700"/>
              <a:t> </a:t>
            </a:r>
            <a:r>
              <a:rPr sz="2820"/>
              <a:t>Kim Tae Hong</a:t>
            </a:r>
          </a:p>
        </p:txBody>
      </p:sp>
      <p:pic>
        <p:nvPicPr>
          <p:cNvPr id="172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직사각형 12"/>
          <p:cNvSpPr txBox="1"/>
          <p:nvPr/>
        </p:nvSpPr>
        <p:spPr>
          <a:xfrm>
            <a:off x="834189" y="811953"/>
            <a:ext cx="1047108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pPr>
            <a:r>
              <a:t>“Using the MongoDB </a:t>
            </a:r>
          </a:p>
          <a:p>
            <a:pPr lvl="3"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pPr>
            <a:r>
              <a:t>							    Connect the Server and Database”</a:t>
            </a:r>
          </a:p>
        </p:txBody>
      </p:sp>
      <p:grpSp>
        <p:nvGrpSpPr>
          <p:cNvPr id="176" name="그룹 20"/>
          <p:cNvGrpSpPr/>
          <p:nvPr/>
        </p:nvGrpSpPr>
        <p:grpSpPr>
          <a:xfrm>
            <a:off x="10907059" y="5625548"/>
            <a:ext cx="1284942" cy="1275305"/>
            <a:chOff x="0" y="0"/>
            <a:chExt cx="1284941" cy="1275304"/>
          </a:xfrm>
        </p:grpSpPr>
        <p:pic>
          <p:nvPicPr>
            <p:cNvPr id="174" name="그림 21" descr="그림 2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" name="텍스트상자 22"/>
            <p:cNvSpPr txBox="1"/>
            <p:nvPr/>
          </p:nvSpPr>
          <p:spPr>
            <a:xfrm>
              <a:off x="398212" y="513772"/>
              <a:ext cx="488516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9</a:t>
              </a:r>
            </a:p>
          </p:txBody>
        </p:sp>
      </p:grpSp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8782" y="2111941"/>
            <a:ext cx="4961834" cy="213518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직사각형"/>
          <p:cNvSpPr/>
          <p:nvPr/>
        </p:nvSpPr>
        <p:spPr>
          <a:xfrm>
            <a:off x="898834" y="3155950"/>
            <a:ext cx="4572894" cy="299492"/>
          </a:xfrm>
          <a:prstGeom prst="rect">
            <a:avLst/>
          </a:prstGeom>
          <a:ln w="25400">
            <a:solidFill>
              <a:srgbClr val="FF1A0B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79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38850" y="1855438"/>
            <a:ext cx="5189658" cy="352926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선"/>
          <p:cNvSpPr/>
          <p:nvPr/>
        </p:nvSpPr>
        <p:spPr>
          <a:xfrm flipV="1">
            <a:off x="5473700" y="3013202"/>
            <a:ext cx="2129681" cy="269749"/>
          </a:xfrm>
          <a:prstGeom prst="line">
            <a:avLst/>
          </a:prstGeom>
          <a:ln w="25400">
            <a:solidFill>
              <a:srgbClr val="FF1513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1" name="직사각형"/>
          <p:cNvSpPr/>
          <p:nvPr/>
        </p:nvSpPr>
        <p:spPr>
          <a:xfrm>
            <a:off x="7617134" y="2520950"/>
            <a:ext cx="3400724" cy="882254"/>
          </a:xfrm>
          <a:prstGeom prst="rect">
            <a:avLst/>
          </a:prstGeom>
          <a:ln w="25400">
            <a:solidFill>
              <a:srgbClr val="FF1A0B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08437" y="1855438"/>
            <a:ext cx="6122586" cy="360152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직사각형"/>
          <p:cNvSpPr/>
          <p:nvPr/>
        </p:nvSpPr>
        <p:spPr>
          <a:xfrm>
            <a:off x="3507222" y="2717599"/>
            <a:ext cx="5334298" cy="299493"/>
          </a:xfrm>
          <a:prstGeom prst="rect">
            <a:avLst/>
          </a:prstGeom>
          <a:ln w="25400">
            <a:solidFill>
              <a:srgbClr val="FF1A0B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576739" y="2695936"/>
            <a:ext cx="6779089" cy="1219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1" animBg="1" advAuto="0"/>
      <p:bldP spid="177" grpId="11" animBg="1" advAuto="0"/>
      <p:bldP spid="178" grpId="2" animBg="1" advAuto="0"/>
      <p:bldP spid="178" grpId="14" animBg="1" advAuto="0"/>
      <p:bldP spid="179" grpId="3" animBg="1" advAuto="0"/>
      <p:bldP spid="179" grpId="9" animBg="1" advAuto="0"/>
      <p:bldP spid="180" grpId="5" animBg="1" advAuto="0"/>
      <p:bldP spid="180" grpId="8" animBg="1" advAuto="0"/>
      <p:bldP spid="181" grpId="4" animBg="1" advAuto="0"/>
      <p:bldP spid="181" grpId="12" animBg="1" advAuto="0"/>
      <p:bldP spid="182" grpId="6" animBg="1" advAuto="0"/>
      <p:bldP spid="182" grpId="10" animBg="1" advAuto="0"/>
      <p:bldP spid="183" grpId="7" animBg="1" advAuto="0"/>
      <p:bldP spid="183" grpId="13" animBg="1" advAuto="0"/>
      <p:bldP spid="184" grpId="15" animBg="1" advAuto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973</Words>
  <Application>Microsoft Macintosh PowerPoint</Application>
  <PresentationFormat>와이드스크린</PresentationFormat>
  <Paragraphs>189</Paragraphs>
  <Slides>23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Malgun Gothic</vt:lpstr>
      <vt:lpstr>Malgun Gothic</vt:lpstr>
      <vt:lpstr>헤드라인A</vt:lpstr>
      <vt:lpstr>HeadLineA</vt:lpstr>
      <vt:lpstr>Arial</vt:lpstr>
      <vt:lpstr>Helvetica</vt:lpstr>
      <vt:lpstr>Wingdings</vt:lpstr>
      <vt:lpstr>Office 테마</vt:lpstr>
      <vt:lpstr>PowerPoint 프레젠테이션</vt:lpstr>
      <vt:lpstr>Contents</vt:lpstr>
      <vt:lpstr>1. SCHEDULE &amp; PROGRESS</vt:lpstr>
      <vt:lpstr>SCHEDULE</vt:lpstr>
      <vt:lpstr>SCHEDULE</vt:lpstr>
      <vt:lpstr>Role of this week</vt:lpstr>
      <vt:lpstr>Schedule &amp; Progress – Kim Chan Il</vt:lpstr>
      <vt:lpstr>Schedule &amp; Progress – Kim Chan Il</vt:lpstr>
      <vt:lpstr>Schedule &amp; Progress – Kim Tae Hong</vt:lpstr>
      <vt:lpstr>Schedule &amp; Progress – Paeng Jin Wook</vt:lpstr>
      <vt:lpstr>Schedule &amp; Progress – Paeng Jin Wook</vt:lpstr>
      <vt:lpstr>Schedule &amp; Progress – Paeng Jin Wook</vt:lpstr>
      <vt:lpstr>Schedule &amp; Progress – Paeng Jin Wook</vt:lpstr>
      <vt:lpstr>2. PROBLEMS &amp; SOLUTION</vt:lpstr>
      <vt:lpstr>PROBLEMS &amp; SOLUTIONS</vt:lpstr>
      <vt:lpstr>PROBLEMS &amp; SOLUTIONS</vt:lpstr>
      <vt:lpstr>PROBLEMS &amp; SOLUTIONS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7</cp:revision>
  <dcterms:modified xsi:type="dcterms:W3CDTF">2018-04-08T13:06:09Z</dcterms:modified>
</cp:coreProperties>
</file>